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9" d="100"/>
          <a:sy n="99" d="100"/>
        </p:scale>
        <p:origin x="6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6.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5.sv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2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1.png"/><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4.svg"/><Relationship Id="rId15" Type="http://schemas.openxmlformats.org/officeDocument/2006/relationships/image" Target="../media/image82.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78.svg"/><Relationship Id="rId1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3.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svg"/><Relationship Id="rId5" Type="http://schemas.openxmlformats.org/officeDocument/2006/relationships/image" Target="../media/image25.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3.svg"/><Relationship Id="rId3" Type="http://schemas.openxmlformats.org/officeDocument/2006/relationships/image" Target="../media/image6.svg"/><Relationship Id="rId7" Type="http://schemas.openxmlformats.org/officeDocument/2006/relationships/image" Target="../media/image38.svg"/><Relationship Id="rId12" Type="http://schemas.openxmlformats.org/officeDocument/2006/relationships/image" Target="../media/image22.png"/><Relationship Id="rId2" Type="http://schemas.openxmlformats.org/officeDocument/2006/relationships/image" Target="../media/image5.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2.svg"/><Relationship Id="rId15" Type="http://schemas.openxmlformats.org/officeDocument/2006/relationships/image" Target="../media/image21.svg"/><Relationship Id="rId10"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40.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6.svg"/><Relationship Id="rId7" Type="http://schemas.openxmlformats.org/officeDocument/2006/relationships/image" Target="../media/image2.svg"/><Relationship Id="rId12"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0.svg"/><Relationship Id="rId5" Type="http://schemas.openxmlformats.org/officeDocument/2006/relationships/image" Target="../media/image23.svg"/><Relationship Id="rId10" Type="http://schemas.openxmlformats.org/officeDocument/2006/relationships/image" Target="../media/image39.png"/><Relationship Id="rId4" Type="http://schemas.openxmlformats.org/officeDocument/2006/relationships/image" Target="../media/image22.png"/><Relationship Id="rId9" Type="http://schemas.openxmlformats.org/officeDocument/2006/relationships/image" Target="../media/image38.svg"/><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5.svg"/><Relationship Id="rId7"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027" y="719146"/>
            <a:ext cx="11548070" cy="8848708"/>
          </a:xfrm>
          <a:custGeom>
            <a:avLst/>
            <a:gdLst/>
            <a:ahLst/>
            <a:cxnLst/>
            <a:rect l="l" t="t" r="r" b="b"/>
            <a:pathLst>
              <a:path w="11548070" h="8848708">
                <a:moveTo>
                  <a:pt x="0" y="0"/>
                </a:moveTo>
                <a:lnTo>
                  <a:pt x="11548069" y="0"/>
                </a:lnTo>
                <a:lnTo>
                  <a:pt x="11548069" y="8848708"/>
                </a:lnTo>
                <a:lnTo>
                  <a:pt x="0" y="8848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flipH="1">
            <a:off x="354672" y="7798987"/>
            <a:ext cx="1808531" cy="1648024"/>
          </a:xfrm>
          <a:custGeom>
            <a:avLst/>
            <a:gdLst/>
            <a:ahLst/>
            <a:cxnLst/>
            <a:rect l="l" t="t" r="r" b="b"/>
            <a:pathLst>
              <a:path w="1808531" h="1648024">
                <a:moveTo>
                  <a:pt x="1808531" y="0"/>
                </a:moveTo>
                <a:lnTo>
                  <a:pt x="0" y="0"/>
                </a:lnTo>
                <a:lnTo>
                  <a:pt x="0" y="1648024"/>
                </a:lnTo>
                <a:lnTo>
                  <a:pt x="1808531" y="1648024"/>
                </a:lnTo>
                <a:lnTo>
                  <a:pt x="18085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flipH="1">
            <a:off x="11377642" y="2721818"/>
            <a:ext cx="7533573" cy="8747254"/>
          </a:xfrm>
          <a:custGeom>
            <a:avLst/>
            <a:gdLst/>
            <a:ahLst/>
            <a:cxnLst/>
            <a:rect l="l" t="t" r="r" b="b"/>
            <a:pathLst>
              <a:path w="7533573" h="8747254">
                <a:moveTo>
                  <a:pt x="7533573" y="0"/>
                </a:moveTo>
                <a:lnTo>
                  <a:pt x="0" y="0"/>
                </a:lnTo>
                <a:lnTo>
                  <a:pt x="0" y="8747255"/>
                </a:lnTo>
                <a:lnTo>
                  <a:pt x="7533573" y="8747255"/>
                </a:lnTo>
                <a:lnTo>
                  <a:pt x="753357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rot="-746270">
            <a:off x="12983062" y="2818295"/>
            <a:ext cx="996595" cy="924342"/>
          </a:xfrm>
          <a:custGeom>
            <a:avLst/>
            <a:gdLst/>
            <a:ahLst/>
            <a:cxnLst/>
            <a:rect l="l" t="t" r="r" b="b"/>
            <a:pathLst>
              <a:path w="996595" h="924342">
                <a:moveTo>
                  <a:pt x="0" y="0"/>
                </a:moveTo>
                <a:lnTo>
                  <a:pt x="996594" y="0"/>
                </a:lnTo>
                <a:lnTo>
                  <a:pt x="996594" y="924341"/>
                </a:lnTo>
                <a:lnTo>
                  <a:pt x="0" y="92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13862690" y="1712546"/>
            <a:ext cx="953171" cy="878109"/>
          </a:xfrm>
          <a:custGeom>
            <a:avLst/>
            <a:gdLst/>
            <a:ahLst/>
            <a:cxnLst/>
            <a:rect l="l" t="t" r="r" b="b"/>
            <a:pathLst>
              <a:path w="953171" h="878109">
                <a:moveTo>
                  <a:pt x="0" y="0"/>
                </a:moveTo>
                <a:lnTo>
                  <a:pt x="953170" y="0"/>
                </a:lnTo>
                <a:lnTo>
                  <a:pt x="953170" y="878109"/>
                </a:lnTo>
                <a:lnTo>
                  <a:pt x="0" y="878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rot="345003">
            <a:off x="15414769" y="1603139"/>
            <a:ext cx="1024351" cy="938562"/>
          </a:xfrm>
          <a:custGeom>
            <a:avLst/>
            <a:gdLst/>
            <a:ahLst/>
            <a:cxnLst/>
            <a:rect l="l" t="t" r="r" b="b"/>
            <a:pathLst>
              <a:path w="1024351" h="938562">
                <a:moveTo>
                  <a:pt x="0" y="0"/>
                </a:moveTo>
                <a:lnTo>
                  <a:pt x="1024352" y="0"/>
                </a:lnTo>
                <a:lnTo>
                  <a:pt x="1024352" y="938562"/>
                </a:lnTo>
                <a:lnTo>
                  <a:pt x="0" y="9385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16469253" y="2556487"/>
            <a:ext cx="988764" cy="902247"/>
          </a:xfrm>
          <a:custGeom>
            <a:avLst/>
            <a:gdLst/>
            <a:ahLst/>
            <a:cxnLst/>
            <a:rect l="l" t="t" r="r" b="b"/>
            <a:pathLst>
              <a:path w="988764" h="902247">
                <a:moveTo>
                  <a:pt x="0" y="0"/>
                </a:moveTo>
                <a:lnTo>
                  <a:pt x="988764" y="0"/>
                </a:lnTo>
                <a:lnTo>
                  <a:pt x="988764" y="902247"/>
                </a:lnTo>
                <a:lnTo>
                  <a:pt x="0" y="9022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1887084" y="5304998"/>
            <a:ext cx="9949955" cy="2226303"/>
          </a:xfrm>
          <a:custGeom>
            <a:avLst/>
            <a:gdLst/>
            <a:ahLst/>
            <a:cxnLst/>
            <a:rect l="l" t="t" r="r" b="b"/>
            <a:pathLst>
              <a:path w="9949955" h="2226303">
                <a:moveTo>
                  <a:pt x="0" y="0"/>
                </a:moveTo>
                <a:lnTo>
                  <a:pt x="9949955" y="0"/>
                </a:lnTo>
                <a:lnTo>
                  <a:pt x="9949955" y="2226303"/>
                </a:lnTo>
                <a:lnTo>
                  <a:pt x="0" y="22263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latin typeface="Times New Roman" panose="02020603050405020304" pitchFamily="18" charset="0"/>
            </a:endParaRPr>
          </a:p>
        </p:txBody>
      </p:sp>
      <p:sp>
        <p:nvSpPr>
          <p:cNvPr id="11" name="Freeform 11"/>
          <p:cNvSpPr/>
          <p:nvPr/>
        </p:nvSpPr>
        <p:spPr>
          <a:xfrm>
            <a:off x="16029333" y="0"/>
            <a:ext cx="2258667" cy="1028700"/>
          </a:xfrm>
          <a:custGeom>
            <a:avLst/>
            <a:gdLst/>
            <a:ahLst/>
            <a:cxnLst/>
            <a:rect l="l" t="t" r="r" b="b"/>
            <a:pathLst>
              <a:path w="2258667" h="1028700">
                <a:moveTo>
                  <a:pt x="0" y="0"/>
                </a:moveTo>
                <a:lnTo>
                  <a:pt x="2258667" y="0"/>
                </a:lnTo>
                <a:lnTo>
                  <a:pt x="2258667" y="1028700"/>
                </a:lnTo>
                <a:lnTo>
                  <a:pt x="0" y="1028700"/>
                </a:lnTo>
                <a:lnTo>
                  <a:pt x="0" y="0"/>
                </a:lnTo>
                <a:close/>
              </a:path>
            </a:pathLst>
          </a:custGeom>
          <a:blipFill>
            <a:blip r:embed="rId20"/>
            <a:stretch>
              <a:fillRect/>
            </a:stretch>
          </a:blipFill>
        </p:spPr>
        <p:txBody>
          <a:bodyPr/>
          <a:lstStyle/>
          <a:p>
            <a:endParaRPr lang="en-US">
              <a:latin typeface="Times New Roman" panose="02020603050405020304" pitchFamily="18" charset="0"/>
            </a:endParaRPr>
          </a:p>
        </p:txBody>
      </p:sp>
      <p:sp>
        <p:nvSpPr>
          <p:cNvPr id="12" name="TextBox 12"/>
          <p:cNvSpPr txBox="1"/>
          <p:nvPr/>
        </p:nvSpPr>
        <p:spPr>
          <a:xfrm>
            <a:off x="2224080" y="2655143"/>
            <a:ext cx="9949955" cy="2649855"/>
          </a:xfrm>
          <a:prstGeom prst="rect">
            <a:avLst/>
          </a:prstGeom>
        </p:spPr>
        <p:txBody>
          <a:bodyPr lIns="0" tIns="0" rIns="0" bIns="0" rtlCol="0" anchor="t">
            <a:spAutoFit/>
          </a:bodyPr>
          <a:lstStyle/>
          <a:p>
            <a:pPr algn="ctr">
              <a:lnSpc>
                <a:spcPts val="6660"/>
              </a:lnSpc>
            </a:pPr>
            <a:r>
              <a:rPr lang="en-US" sz="6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WEBSITE TÌM VIỆC LÀM, QUẢN LÝ ỨNG VIÊN, CÔNG TY VÀ CÔNG VIỆC</a:t>
            </a:r>
          </a:p>
        </p:txBody>
      </p:sp>
      <p:sp>
        <p:nvSpPr>
          <p:cNvPr id="13" name="TextBox 13"/>
          <p:cNvSpPr txBox="1"/>
          <p:nvPr/>
        </p:nvSpPr>
        <p:spPr>
          <a:xfrm>
            <a:off x="2360288" y="6193513"/>
            <a:ext cx="881661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Sinh viên thực hiện:</a:t>
            </a:r>
            <a:r>
              <a:rPr lang="en-US" sz="3000">
                <a:solidFill>
                  <a:srgbClr val="000000"/>
                </a:solidFill>
                <a:latin typeface="Times New Roman"/>
                <a:ea typeface="Times New Roman"/>
                <a:cs typeface="Times New Roman"/>
                <a:sym typeface="Times New Roman"/>
              </a:rPr>
              <a:t> Phạm Đăng Khôi</a:t>
            </a:r>
          </a:p>
        </p:txBody>
      </p:sp>
      <p:sp>
        <p:nvSpPr>
          <p:cNvPr id="14" name="TextBox 14"/>
          <p:cNvSpPr txBox="1"/>
          <p:nvPr/>
        </p:nvSpPr>
        <p:spPr>
          <a:xfrm>
            <a:off x="10529544" y="288925"/>
            <a:ext cx="5397401" cy="688458"/>
          </a:xfrm>
          <a:prstGeom prst="rect">
            <a:avLst/>
          </a:prstGeom>
        </p:spPr>
        <p:txBody>
          <a:bodyPr lIns="0" tIns="0" rIns="0" bIns="0" rtlCol="0" anchor="t">
            <a:spAutoFit/>
          </a:bodyPr>
          <a:lstStyle/>
          <a:p>
            <a:pPr algn="r">
              <a:lnSpc>
                <a:spcPts val="2800"/>
              </a:lnSpc>
              <a:spcBef>
                <a:spcPct val="0"/>
              </a:spcBef>
            </a:pPr>
            <a:r>
              <a:rPr lang="en-US" sz="2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BỘ CÔNG THƯƠNG</a:t>
            </a:r>
          </a:p>
          <a:p>
            <a:pPr algn="r">
              <a:lnSpc>
                <a:spcPts val="2800"/>
              </a:lnSpc>
              <a:spcBef>
                <a:spcPct val="0"/>
              </a:spcBef>
            </a:pPr>
            <a:r>
              <a:rPr lang="en-US" sz="2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TRƯỜNG ĐẠI HỌC CÔNG NGHIỆP TP.HCM</a:t>
            </a:r>
          </a:p>
        </p:txBody>
      </p:sp>
      <p:sp>
        <p:nvSpPr>
          <p:cNvPr id="15" name="TextBox 15"/>
          <p:cNvSpPr txBox="1"/>
          <p:nvPr/>
        </p:nvSpPr>
        <p:spPr>
          <a:xfrm>
            <a:off x="2360288" y="7675162"/>
            <a:ext cx="881661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GVHD: </a:t>
            </a:r>
            <a:r>
              <a:rPr lang="en-US" sz="3000">
                <a:solidFill>
                  <a:srgbClr val="000000"/>
                </a:solidFill>
                <a:latin typeface="Times New Roman"/>
                <a:ea typeface="Times New Roman"/>
                <a:cs typeface="Times New Roman"/>
                <a:sym typeface="Times New Roman"/>
              </a:rPr>
              <a:t>Võ Văn 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8150392" cy="3932564"/>
          </a:xfrm>
          <a:custGeom>
            <a:avLst/>
            <a:gdLst/>
            <a:ahLst/>
            <a:cxnLst/>
            <a:rect l="l" t="t" r="r" b="b"/>
            <a:pathLst>
              <a:path w="8150392" h="3932564">
                <a:moveTo>
                  <a:pt x="0" y="0"/>
                </a:moveTo>
                <a:lnTo>
                  <a:pt x="8150392" y="0"/>
                </a:lnTo>
                <a:lnTo>
                  <a:pt x="8150392" y="3932564"/>
                </a:lnTo>
                <a:lnTo>
                  <a:pt x="0" y="393256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Danh sách thông tin chi tiết của ứng viên</a:t>
            </a:r>
          </a:p>
        </p:txBody>
      </p:sp>
      <p:sp>
        <p:nvSpPr>
          <p:cNvPr id="9" name="Freeform 9"/>
          <p:cNvSpPr/>
          <p:nvPr/>
        </p:nvSpPr>
        <p:spPr>
          <a:xfrm>
            <a:off x="8467414" y="5785425"/>
            <a:ext cx="9112473" cy="3736114"/>
          </a:xfrm>
          <a:custGeom>
            <a:avLst/>
            <a:gdLst/>
            <a:ahLst/>
            <a:cxnLst/>
            <a:rect l="l" t="t" r="r" b="b"/>
            <a:pathLst>
              <a:path w="9112473" h="3736114">
                <a:moveTo>
                  <a:pt x="0" y="0"/>
                </a:moveTo>
                <a:lnTo>
                  <a:pt x="9112473" y="0"/>
                </a:lnTo>
                <a:lnTo>
                  <a:pt x="9112473" y="3736114"/>
                </a:lnTo>
                <a:lnTo>
                  <a:pt x="0" y="3736114"/>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956209"/>
          </a:xfrm>
          <a:custGeom>
            <a:avLst/>
            <a:gdLst/>
            <a:ahLst/>
            <a:cxnLst/>
            <a:rect l="l" t="t" r="r" b="b"/>
            <a:pathLst>
              <a:path w="8115300" h="3956209">
                <a:moveTo>
                  <a:pt x="0" y="0"/>
                </a:moveTo>
                <a:lnTo>
                  <a:pt x="8115300" y="0"/>
                </a:lnTo>
                <a:lnTo>
                  <a:pt x="8115300" y="3956209"/>
                </a:lnTo>
                <a:lnTo>
                  <a:pt x="0" y="3956209"/>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Chỉnh sửa thông tin ứng viên</a:t>
            </a:r>
          </a:p>
        </p:txBody>
      </p:sp>
      <p:sp>
        <p:nvSpPr>
          <p:cNvPr id="9" name="Freeform 9"/>
          <p:cNvSpPr/>
          <p:nvPr/>
        </p:nvSpPr>
        <p:spPr>
          <a:xfrm>
            <a:off x="8467414" y="5455098"/>
            <a:ext cx="9112473" cy="4066441"/>
          </a:xfrm>
          <a:custGeom>
            <a:avLst/>
            <a:gdLst/>
            <a:ahLst/>
            <a:cxnLst/>
            <a:rect l="l" t="t" r="r" b="b"/>
            <a:pathLst>
              <a:path w="9112473" h="4066441">
                <a:moveTo>
                  <a:pt x="0" y="0"/>
                </a:moveTo>
                <a:lnTo>
                  <a:pt x="9112473" y="0"/>
                </a:lnTo>
                <a:lnTo>
                  <a:pt x="9112473" y="4066441"/>
                </a:lnTo>
                <a:lnTo>
                  <a:pt x="0" y="4066441"/>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28700" y="1801564"/>
            <a:ext cx="16609681" cy="6955304"/>
          </a:xfrm>
          <a:custGeom>
            <a:avLst/>
            <a:gdLst/>
            <a:ahLst/>
            <a:cxnLst/>
            <a:rect l="l" t="t" r="r" b="b"/>
            <a:pathLst>
              <a:path w="16609681" h="6955304">
                <a:moveTo>
                  <a:pt x="0" y="0"/>
                </a:moveTo>
                <a:lnTo>
                  <a:pt x="16609681" y="0"/>
                </a:lnTo>
                <a:lnTo>
                  <a:pt x="16609681" y="6955304"/>
                </a:lnTo>
                <a:lnTo>
                  <a:pt x="0" y="6955304"/>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ứng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895344"/>
          </a:xfrm>
          <a:custGeom>
            <a:avLst/>
            <a:gdLst/>
            <a:ahLst/>
            <a:cxnLst/>
            <a:rect l="l" t="t" r="r" b="b"/>
            <a:pathLst>
              <a:path w="8115300" h="3895344">
                <a:moveTo>
                  <a:pt x="0" y="0"/>
                </a:moveTo>
                <a:lnTo>
                  <a:pt x="8115300" y="0"/>
                </a:lnTo>
                <a:lnTo>
                  <a:pt x="8115300" y="3895344"/>
                </a:lnTo>
                <a:lnTo>
                  <a:pt x="0" y="389534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96737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các công việc phù hợp với năng lực của ứng viên</a:t>
            </a:r>
          </a:p>
        </p:txBody>
      </p:sp>
      <p:sp>
        <p:nvSpPr>
          <p:cNvPr id="9" name="Freeform 9"/>
          <p:cNvSpPr/>
          <p:nvPr/>
        </p:nvSpPr>
        <p:spPr>
          <a:xfrm>
            <a:off x="8467414" y="5215895"/>
            <a:ext cx="9112473" cy="4305643"/>
          </a:xfrm>
          <a:custGeom>
            <a:avLst/>
            <a:gdLst/>
            <a:ahLst/>
            <a:cxnLst/>
            <a:rect l="l" t="t" r="r" b="b"/>
            <a:pathLst>
              <a:path w="9112473" h="4305643">
                <a:moveTo>
                  <a:pt x="0" y="0"/>
                </a:moveTo>
                <a:lnTo>
                  <a:pt x="9112473" y="0"/>
                </a:lnTo>
                <a:lnTo>
                  <a:pt x="9112473" y="4305644"/>
                </a:lnTo>
                <a:lnTo>
                  <a:pt x="0" y="4305644"/>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758514" y="1801564"/>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8146827" y="1658689"/>
            <a:ext cx="9112473" cy="4282862"/>
          </a:xfrm>
          <a:custGeom>
            <a:avLst/>
            <a:gdLst/>
            <a:ahLst/>
            <a:cxnLst/>
            <a:rect l="l" t="t" r="r" b="b"/>
            <a:pathLst>
              <a:path w="9112473" h="4282862">
                <a:moveTo>
                  <a:pt x="0" y="0"/>
                </a:moveTo>
                <a:lnTo>
                  <a:pt x="9112473" y="0"/>
                </a:lnTo>
                <a:lnTo>
                  <a:pt x="9112473" y="4282862"/>
                </a:lnTo>
                <a:lnTo>
                  <a:pt x="0" y="4282862"/>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93608" y="5968022"/>
            <a:ext cx="9112473" cy="3906973"/>
          </a:xfrm>
          <a:custGeom>
            <a:avLst/>
            <a:gdLst/>
            <a:ahLst/>
            <a:cxnLst/>
            <a:rect l="l" t="t" r="r" b="b"/>
            <a:pathLst>
              <a:path w="9112473" h="3906973">
                <a:moveTo>
                  <a:pt x="0" y="0"/>
                </a:moveTo>
                <a:lnTo>
                  <a:pt x="9112473" y="0"/>
                </a:lnTo>
                <a:lnTo>
                  <a:pt x="9112473" y="3906972"/>
                </a:lnTo>
                <a:lnTo>
                  <a:pt x="0" y="3906972"/>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danh sách các công 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15480983" cy="7256711"/>
          </a:xfrm>
          <a:custGeom>
            <a:avLst/>
            <a:gdLst/>
            <a:ahLst/>
            <a:cxnLst/>
            <a:rect l="l" t="t" r="r" b="b"/>
            <a:pathLst>
              <a:path w="15480983" h="7256711">
                <a:moveTo>
                  <a:pt x="0" y="0"/>
                </a:moveTo>
                <a:lnTo>
                  <a:pt x="15480983" y="0"/>
                </a:lnTo>
                <a:lnTo>
                  <a:pt x="15480983" y="7256711"/>
                </a:lnTo>
                <a:lnTo>
                  <a:pt x="0" y="7256711"/>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công ty mới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15563664" cy="7451104"/>
          </a:xfrm>
          <a:custGeom>
            <a:avLst/>
            <a:gdLst/>
            <a:ahLst/>
            <a:cxnLst/>
            <a:rect l="l" t="t" r="r" b="b"/>
            <a:pathLst>
              <a:path w="15563664" h="7451104">
                <a:moveTo>
                  <a:pt x="0" y="0"/>
                </a:moveTo>
                <a:lnTo>
                  <a:pt x="15563664" y="0"/>
                </a:lnTo>
                <a:lnTo>
                  <a:pt x="15563664" y="7451104"/>
                </a:lnTo>
                <a:lnTo>
                  <a:pt x="0" y="745110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thông tin chi tiết của công 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300237"/>
            <a:ext cx="15583659" cy="5980229"/>
          </a:xfrm>
          <a:custGeom>
            <a:avLst/>
            <a:gdLst/>
            <a:ahLst/>
            <a:cxnLst/>
            <a:rect l="l" t="t" r="r" b="b"/>
            <a:pathLst>
              <a:path w="15583659" h="5980229">
                <a:moveTo>
                  <a:pt x="0" y="0"/>
                </a:moveTo>
                <a:lnTo>
                  <a:pt x="15583659" y="0"/>
                </a:lnTo>
                <a:lnTo>
                  <a:pt x="15583659" y="5980229"/>
                </a:lnTo>
                <a:lnTo>
                  <a:pt x="0" y="5980229"/>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chỉnh sửa thông tin công 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211409"/>
            <a:ext cx="16230600" cy="5883592"/>
          </a:xfrm>
          <a:custGeom>
            <a:avLst/>
            <a:gdLst/>
            <a:ahLst/>
            <a:cxnLst/>
            <a:rect l="l" t="t" r="r" b="b"/>
            <a:pathLst>
              <a:path w="16230600" h="5883592">
                <a:moveTo>
                  <a:pt x="0" y="0"/>
                </a:moveTo>
                <a:lnTo>
                  <a:pt x="16230600" y="0"/>
                </a:lnTo>
                <a:lnTo>
                  <a:pt x="16230600" y="5883592"/>
                </a:lnTo>
                <a:lnTo>
                  <a:pt x="0" y="5883592"/>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công 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15422002" cy="7364006"/>
          </a:xfrm>
          <a:custGeom>
            <a:avLst/>
            <a:gdLst/>
            <a:ahLst/>
            <a:cxnLst/>
            <a:rect l="l" t="t" r="r" b="b"/>
            <a:pathLst>
              <a:path w="15422002" h="7364006">
                <a:moveTo>
                  <a:pt x="0" y="0"/>
                </a:moveTo>
                <a:lnTo>
                  <a:pt x="15422002" y="0"/>
                </a:lnTo>
                <a:lnTo>
                  <a:pt x="15422002" y="7364006"/>
                </a:lnTo>
                <a:lnTo>
                  <a:pt x="0" y="736400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1006097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các công việc dành cho các ứng viên có thể tìm kiếm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95561" y="968596"/>
            <a:ext cx="7496877" cy="1162016"/>
          </a:xfrm>
          <a:custGeom>
            <a:avLst/>
            <a:gdLst/>
            <a:ahLst/>
            <a:cxnLst/>
            <a:rect l="l" t="t" r="r" b="b"/>
            <a:pathLst>
              <a:path w="7496877" h="1162016">
                <a:moveTo>
                  <a:pt x="0" y="0"/>
                </a:moveTo>
                <a:lnTo>
                  <a:pt x="7496878" y="0"/>
                </a:lnTo>
                <a:lnTo>
                  <a:pt x="7496878" y="1162016"/>
                </a:lnTo>
                <a:lnTo>
                  <a:pt x="0" y="11620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4" name="Freeform 4"/>
          <p:cNvSpPr/>
          <p:nvPr/>
        </p:nvSpPr>
        <p:spPr>
          <a:xfrm rot="-10800000">
            <a:off x="13966752" y="8566873"/>
            <a:ext cx="2765707" cy="691427"/>
          </a:xfrm>
          <a:custGeom>
            <a:avLst/>
            <a:gdLst/>
            <a:ahLst/>
            <a:cxnLst/>
            <a:rect l="l" t="t" r="r" b="b"/>
            <a:pathLst>
              <a:path w="2765707" h="691427">
                <a:moveTo>
                  <a:pt x="0" y="0"/>
                </a:moveTo>
                <a:lnTo>
                  <a:pt x="2765707" y="0"/>
                </a:lnTo>
                <a:lnTo>
                  <a:pt x="2765707" y="691427"/>
                </a:lnTo>
                <a:lnTo>
                  <a:pt x="0" y="691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rot="-5400000">
            <a:off x="99516" y="1323081"/>
            <a:ext cx="1907598" cy="476900"/>
          </a:xfrm>
          <a:custGeom>
            <a:avLst/>
            <a:gdLst/>
            <a:ahLst/>
            <a:cxnLst/>
            <a:rect l="l" t="t" r="r" b="b"/>
            <a:pathLst>
              <a:path w="1907598" h="476900">
                <a:moveTo>
                  <a:pt x="0" y="0"/>
                </a:moveTo>
                <a:lnTo>
                  <a:pt x="1907598" y="0"/>
                </a:lnTo>
                <a:lnTo>
                  <a:pt x="1907598" y="476900"/>
                </a:lnTo>
                <a:lnTo>
                  <a:pt x="0" y="476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6732459"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21783" y="2564422"/>
            <a:ext cx="8097912" cy="2682433"/>
          </a:xfrm>
          <a:custGeom>
            <a:avLst/>
            <a:gdLst/>
            <a:ahLst/>
            <a:cxnLst/>
            <a:rect l="l" t="t" r="r" b="b"/>
            <a:pathLst>
              <a:path w="8097912" h="2682433">
                <a:moveTo>
                  <a:pt x="0" y="0"/>
                </a:moveTo>
                <a:lnTo>
                  <a:pt x="8097912" y="0"/>
                </a:lnTo>
                <a:lnTo>
                  <a:pt x="8097912" y="2682434"/>
                </a:lnTo>
                <a:lnTo>
                  <a:pt x="0" y="2682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8" name="Freeform 8"/>
          <p:cNvSpPr/>
          <p:nvPr/>
        </p:nvSpPr>
        <p:spPr>
          <a:xfrm>
            <a:off x="9268305" y="2564422"/>
            <a:ext cx="8097912" cy="2682433"/>
          </a:xfrm>
          <a:custGeom>
            <a:avLst/>
            <a:gdLst/>
            <a:ahLst/>
            <a:cxnLst/>
            <a:rect l="l" t="t" r="r" b="b"/>
            <a:pathLst>
              <a:path w="8097912" h="2682433">
                <a:moveTo>
                  <a:pt x="0" y="0"/>
                </a:moveTo>
                <a:lnTo>
                  <a:pt x="8097912" y="0"/>
                </a:lnTo>
                <a:lnTo>
                  <a:pt x="8097912" y="2682434"/>
                </a:lnTo>
                <a:lnTo>
                  <a:pt x="0" y="2682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9" name="Freeform 9"/>
          <p:cNvSpPr/>
          <p:nvPr/>
        </p:nvSpPr>
        <p:spPr>
          <a:xfrm>
            <a:off x="5025393" y="5499412"/>
            <a:ext cx="8237213" cy="4149496"/>
          </a:xfrm>
          <a:custGeom>
            <a:avLst/>
            <a:gdLst/>
            <a:ahLst/>
            <a:cxnLst/>
            <a:rect l="l" t="t" r="r" b="b"/>
            <a:pathLst>
              <a:path w="8237213" h="4149496">
                <a:moveTo>
                  <a:pt x="0" y="0"/>
                </a:moveTo>
                <a:lnTo>
                  <a:pt x="8237214" y="0"/>
                </a:lnTo>
                <a:lnTo>
                  <a:pt x="8237214" y="4149496"/>
                </a:lnTo>
                <a:lnTo>
                  <a:pt x="0" y="4149496"/>
                </a:lnTo>
                <a:lnTo>
                  <a:pt x="0" y="0"/>
                </a:lnTo>
                <a:close/>
              </a:path>
            </a:pathLst>
          </a:custGeom>
          <a:blipFill>
            <a:blip r:embed="rId12"/>
            <a:stretch>
              <a:fillRect/>
            </a:stretch>
          </a:blipFill>
        </p:spPr>
        <p:txBody>
          <a:bodyPr/>
          <a:lstStyle/>
          <a:p>
            <a:endParaRPr lang="en-US">
              <a:latin typeface="Times New Roman" panose="02020603050405020304" pitchFamily="18" charset="0"/>
            </a:endParaRPr>
          </a:p>
        </p:txBody>
      </p:sp>
      <p:sp>
        <p:nvSpPr>
          <p:cNvPr id="10" name="TextBox 10"/>
          <p:cNvSpPr txBox="1"/>
          <p:nvPr/>
        </p:nvSpPr>
        <p:spPr>
          <a:xfrm>
            <a:off x="6588852" y="1086054"/>
            <a:ext cx="612878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I: GIỚI THIỆU</a:t>
            </a:r>
          </a:p>
        </p:txBody>
      </p:sp>
      <p:sp>
        <p:nvSpPr>
          <p:cNvPr id="11" name="TextBox 11"/>
          <p:cNvSpPr txBox="1"/>
          <p:nvPr/>
        </p:nvSpPr>
        <p:spPr>
          <a:xfrm>
            <a:off x="1523192" y="2755393"/>
            <a:ext cx="6756577" cy="218122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imes New Roman"/>
                <a:ea typeface="Times New Roman"/>
                <a:cs typeface="Times New Roman"/>
                <a:sym typeface="Times New Roman"/>
              </a:rPr>
              <a:t>Trang web Joppotunity được thiết kế nhằm hỗ trợ người dùng trong việc tổ chức và quản lý ứng viên, công ty cũng như các công việc một cách hiệu quả. </a:t>
            </a:r>
          </a:p>
        </p:txBody>
      </p:sp>
      <p:sp>
        <p:nvSpPr>
          <p:cNvPr id="12" name="TextBox 12"/>
          <p:cNvSpPr txBox="1"/>
          <p:nvPr/>
        </p:nvSpPr>
        <p:spPr>
          <a:xfrm>
            <a:off x="9790987" y="3019814"/>
            <a:ext cx="7052549" cy="1571328"/>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Phạm vi:</a:t>
            </a:r>
            <a:r>
              <a:rPr lang="en-US" sz="3000">
                <a:solidFill>
                  <a:srgbClr val="000000"/>
                </a:solidFill>
                <a:latin typeface="Times New Roman"/>
                <a:ea typeface="Times New Roman"/>
                <a:cs typeface="Times New Roman"/>
                <a:sym typeface="Times New Roman"/>
              </a:rPr>
              <a:t> Tập trung xây dựng một hệ thống quản lý tích hợp, chuyên về ứng viên, công ty và các công việc tuyển dụng.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436890"/>
            <a:ext cx="14990054" cy="5883596"/>
          </a:xfrm>
          <a:custGeom>
            <a:avLst/>
            <a:gdLst/>
            <a:ahLst/>
            <a:cxnLst/>
            <a:rect l="l" t="t" r="r" b="b"/>
            <a:pathLst>
              <a:path w="14990054" h="5883596">
                <a:moveTo>
                  <a:pt x="0" y="0"/>
                </a:moveTo>
                <a:lnTo>
                  <a:pt x="14990054" y="0"/>
                </a:lnTo>
                <a:lnTo>
                  <a:pt x="14990054" y="5883596"/>
                </a:lnTo>
                <a:lnTo>
                  <a:pt x="0" y="588359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1006097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công việc (Thêm công việc cho một công 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1916380"/>
            <a:ext cx="14702947" cy="7167687"/>
          </a:xfrm>
          <a:custGeom>
            <a:avLst/>
            <a:gdLst/>
            <a:ahLst/>
            <a:cxnLst/>
            <a:rect l="l" t="t" r="r" b="b"/>
            <a:pathLst>
              <a:path w="14702947" h="7167687">
                <a:moveTo>
                  <a:pt x="0" y="0"/>
                </a:moveTo>
                <a:lnTo>
                  <a:pt x="14702947" y="0"/>
                </a:lnTo>
                <a:lnTo>
                  <a:pt x="14702947" y="7167686"/>
                </a:lnTo>
                <a:lnTo>
                  <a:pt x="0" y="716768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thông tin cụ thể của công việc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chỉnh sửa công việc</a:t>
            </a:r>
          </a:p>
        </p:txBody>
      </p:sp>
      <p:sp>
        <p:nvSpPr>
          <p:cNvPr id="8" name="Freeform 8"/>
          <p:cNvSpPr/>
          <p:nvPr/>
        </p:nvSpPr>
        <p:spPr>
          <a:xfrm>
            <a:off x="993608" y="1916380"/>
            <a:ext cx="14816923" cy="7167687"/>
          </a:xfrm>
          <a:custGeom>
            <a:avLst/>
            <a:gdLst/>
            <a:ahLst/>
            <a:cxnLst/>
            <a:rect l="l" t="t" r="r" b="b"/>
            <a:pathLst>
              <a:path w="14816923" h="7167687">
                <a:moveTo>
                  <a:pt x="0" y="0"/>
                </a:moveTo>
                <a:lnTo>
                  <a:pt x="14816923" y="0"/>
                </a:lnTo>
                <a:lnTo>
                  <a:pt x="14816923" y="7167686"/>
                </a:lnTo>
                <a:lnTo>
                  <a:pt x="0" y="716768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467594"/>
            <a:ext cx="15788982" cy="5822187"/>
          </a:xfrm>
          <a:custGeom>
            <a:avLst/>
            <a:gdLst/>
            <a:ahLst/>
            <a:cxnLst/>
            <a:rect l="l" t="t" r="r" b="b"/>
            <a:pathLst>
              <a:path w="15788982" h="5822187">
                <a:moveTo>
                  <a:pt x="0" y="0"/>
                </a:moveTo>
                <a:lnTo>
                  <a:pt x="15788982" y="0"/>
                </a:lnTo>
                <a:lnTo>
                  <a:pt x="15788982" y="5822187"/>
                </a:lnTo>
                <a:lnTo>
                  <a:pt x="0" y="5822187"/>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công việc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4671062"/>
            <a:ext cx="5662141" cy="5230403"/>
          </a:xfrm>
          <a:custGeom>
            <a:avLst/>
            <a:gdLst/>
            <a:ahLst/>
            <a:cxnLst/>
            <a:rect l="l" t="t" r="r" b="b"/>
            <a:pathLst>
              <a:path w="5662141" h="5230403">
                <a:moveTo>
                  <a:pt x="0" y="0"/>
                </a:moveTo>
                <a:lnTo>
                  <a:pt x="5662141" y="0"/>
                </a:lnTo>
                <a:lnTo>
                  <a:pt x="5662141"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1801564"/>
            <a:ext cx="8867564" cy="4178839"/>
          </a:xfrm>
          <a:custGeom>
            <a:avLst/>
            <a:gdLst/>
            <a:ahLst/>
            <a:cxnLst/>
            <a:rect l="l" t="t" r="r" b="b"/>
            <a:pathLst>
              <a:path w="8867564" h="4178839">
                <a:moveTo>
                  <a:pt x="0" y="0"/>
                </a:moveTo>
                <a:lnTo>
                  <a:pt x="8867564" y="0"/>
                </a:lnTo>
                <a:lnTo>
                  <a:pt x="8867564" y="4178840"/>
                </a:lnTo>
                <a:lnTo>
                  <a:pt x="0" y="4178840"/>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8391736" y="5478163"/>
            <a:ext cx="8867564" cy="4134502"/>
          </a:xfrm>
          <a:custGeom>
            <a:avLst/>
            <a:gdLst/>
            <a:ahLst/>
            <a:cxnLst/>
            <a:rect l="l" t="t" r="r" b="b"/>
            <a:pathLst>
              <a:path w="8867564" h="4134502">
                <a:moveTo>
                  <a:pt x="0" y="0"/>
                </a:moveTo>
                <a:lnTo>
                  <a:pt x="8867564" y="0"/>
                </a:lnTo>
                <a:lnTo>
                  <a:pt x="8867564" y="4134502"/>
                </a:lnTo>
                <a:lnTo>
                  <a:pt x="0" y="4134502"/>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ứng viên phù hợp với công việc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4671062"/>
            <a:ext cx="5662141" cy="5230403"/>
          </a:xfrm>
          <a:custGeom>
            <a:avLst/>
            <a:gdLst/>
            <a:ahLst/>
            <a:cxnLst/>
            <a:rect l="l" t="t" r="r" b="b"/>
            <a:pathLst>
              <a:path w="5662141" h="5230403">
                <a:moveTo>
                  <a:pt x="0" y="0"/>
                </a:moveTo>
                <a:lnTo>
                  <a:pt x="5662141" y="0"/>
                </a:lnTo>
                <a:lnTo>
                  <a:pt x="5662141"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261007"/>
            <a:ext cx="16418991" cy="6218693"/>
          </a:xfrm>
          <a:custGeom>
            <a:avLst/>
            <a:gdLst/>
            <a:ahLst/>
            <a:cxnLst/>
            <a:rect l="l" t="t" r="r" b="b"/>
            <a:pathLst>
              <a:path w="16418991" h="6218693">
                <a:moveTo>
                  <a:pt x="0" y="0"/>
                </a:moveTo>
                <a:lnTo>
                  <a:pt x="16418991" y="0"/>
                </a:lnTo>
                <a:lnTo>
                  <a:pt x="16418991" y="6218693"/>
                </a:lnTo>
                <a:lnTo>
                  <a:pt x="0" y="6218693"/>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Gửi mail cho ứng viên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a:off x="601235" y="3370359"/>
            <a:ext cx="17085531" cy="5659582"/>
          </a:xfrm>
          <a:custGeom>
            <a:avLst/>
            <a:gdLst/>
            <a:ahLst/>
            <a:cxnLst/>
            <a:rect l="l" t="t" r="r" b="b"/>
            <a:pathLst>
              <a:path w="17085531" h="5659582">
                <a:moveTo>
                  <a:pt x="0" y="0"/>
                </a:moveTo>
                <a:lnTo>
                  <a:pt x="17085530" y="0"/>
                </a:lnTo>
                <a:lnTo>
                  <a:pt x="17085530" y="5659582"/>
                </a:lnTo>
                <a:lnTo>
                  <a:pt x="0" y="56595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4" name="Freeform 4"/>
          <p:cNvSpPr/>
          <p:nvPr/>
        </p:nvSpPr>
        <p:spPr>
          <a:xfrm rot="-10800000">
            <a:off x="13497119" y="3149762"/>
            <a:ext cx="1945616" cy="486404"/>
          </a:xfrm>
          <a:custGeom>
            <a:avLst/>
            <a:gdLst/>
            <a:ahLst/>
            <a:cxnLst/>
            <a:rect l="l" t="t" r="r" b="b"/>
            <a:pathLst>
              <a:path w="1945616" h="486404">
                <a:moveTo>
                  <a:pt x="0" y="0"/>
                </a:moveTo>
                <a:lnTo>
                  <a:pt x="1945616" y="0"/>
                </a:lnTo>
                <a:lnTo>
                  <a:pt x="1945616" y="486404"/>
                </a:lnTo>
                <a:lnTo>
                  <a:pt x="0" y="4864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rot="-10800000">
            <a:off x="9442446" y="8801581"/>
            <a:ext cx="1826874" cy="456719"/>
          </a:xfrm>
          <a:custGeom>
            <a:avLst/>
            <a:gdLst/>
            <a:ahLst/>
            <a:cxnLst/>
            <a:rect l="l" t="t" r="r" b="b"/>
            <a:pathLst>
              <a:path w="1826874" h="456719">
                <a:moveTo>
                  <a:pt x="0" y="0"/>
                </a:moveTo>
                <a:lnTo>
                  <a:pt x="1826875" y="0"/>
                </a:lnTo>
                <a:lnTo>
                  <a:pt x="1826875" y="456719"/>
                </a:lnTo>
                <a:lnTo>
                  <a:pt x="0" y="456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2931888" y="5029200"/>
            <a:ext cx="13021116" cy="2133600"/>
          </a:xfrm>
          <a:prstGeom prst="rect">
            <a:avLst/>
          </a:prstGeom>
        </p:spPr>
        <p:txBody>
          <a:bodyPr lIns="0" tIns="0" rIns="0" bIns="0" rtlCol="0" anchor="t">
            <a:spAutoFit/>
          </a:bodyPr>
          <a:lstStyle/>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Bổ sung tính năng đăng nhập và phân quyền người dùng.</a:t>
            </a:r>
          </a:p>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Tích hợp trí tuệ nhân tạo để gợi ý công việc và hỗ trợ người dùng tốt hơn.</a:t>
            </a:r>
          </a:p>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Phát triển ứng dụng di động để hỗ trợ đa nền tảng.</a:t>
            </a:r>
          </a:p>
          <a:p>
            <a:pPr marL="647698" lvl="1" indent="-323849" algn="l">
              <a:lnSpc>
                <a:spcPts val="4199"/>
              </a:lnSpc>
              <a:spcBef>
                <a:spcPct val="0"/>
              </a:spcBef>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Cải thiện bảo mật với xác thực hai yếu tố và mã hóa dữ liệu.</a:t>
            </a:r>
          </a:p>
        </p:txBody>
      </p:sp>
      <p:sp>
        <p:nvSpPr>
          <p:cNvPr id="7" name="Freeform 7"/>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4: KẾT LUẬN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54571"/>
            <a:ext cx="11608023" cy="8894647"/>
          </a:xfrm>
          <a:custGeom>
            <a:avLst/>
            <a:gdLst/>
            <a:ahLst/>
            <a:cxnLst/>
            <a:rect l="l" t="t" r="r" b="b"/>
            <a:pathLst>
              <a:path w="11608023" h="8894647">
                <a:moveTo>
                  <a:pt x="0" y="0"/>
                </a:moveTo>
                <a:lnTo>
                  <a:pt x="11608023" y="0"/>
                </a:lnTo>
                <a:lnTo>
                  <a:pt x="11608023" y="8894648"/>
                </a:lnTo>
                <a:lnTo>
                  <a:pt x="0" y="8894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TextBox 3"/>
          <p:cNvSpPr txBox="1"/>
          <p:nvPr/>
        </p:nvSpPr>
        <p:spPr>
          <a:xfrm>
            <a:off x="1567883" y="3363784"/>
            <a:ext cx="10529657" cy="367030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Times New Roman"/>
                <a:ea typeface="Times New Roman"/>
                <a:cs typeface="Times New Roman"/>
                <a:sym typeface="Times New Roman"/>
              </a:rPr>
              <a:t>CẢM ƠN THẦY ĐÃ XEM!</a:t>
            </a:r>
          </a:p>
        </p:txBody>
      </p:sp>
      <p:sp>
        <p:nvSpPr>
          <p:cNvPr id="4" name="Freeform 4"/>
          <p:cNvSpPr/>
          <p:nvPr/>
        </p:nvSpPr>
        <p:spPr>
          <a:xfrm flipH="1">
            <a:off x="354672" y="7798987"/>
            <a:ext cx="1808531" cy="1648024"/>
          </a:xfrm>
          <a:custGeom>
            <a:avLst/>
            <a:gdLst/>
            <a:ahLst/>
            <a:cxnLst/>
            <a:rect l="l" t="t" r="r" b="b"/>
            <a:pathLst>
              <a:path w="1808531" h="1648024">
                <a:moveTo>
                  <a:pt x="1808531" y="0"/>
                </a:moveTo>
                <a:lnTo>
                  <a:pt x="0" y="0"/>
                </a:lnTo>
                <a:lnTo>
                  <a:pt x="0" y="1648024"/>
                </a:lnTo>
                <a:lnTo>
                  <a:pt x="1808531" y="1648024"/>
                </a:lnTo>
                <a:lnTo>
                  <a:pt x="18085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6" name="Freeform 6"/>
          <p:cNvSpPr/>
          <p:nvPr/>
        </p:nvSpPr>
        <p:spPr>
          <a:xfrm flipH="1">
            <a:off x="11377642" y="2721818"/>
            <a:ext cx="7533573" cy="8747254"/>
          </a:xfrm>
          <a:custGeom>
            <a:avLst/>
            <a:gdLst/>
            <a:ahLst/>
            <a:cxnLst/>
            <a:rect l="l" t="t" r="r" b="b"/>
            <a:pathLst>
              <a:path w="7533573" h="8747254">
                <a:moveTo>
                  <a:pt x="7533573" y="0"/>
                </a:moveTo>
                <a:lnTo>
                  <a:pt x="0" y="0"/>
                </a:lnTo>
                <a:lnTo>
                  <a:pt x="0" y="8747255"/>
                </a:lnTo>
                <a:lnTo>
                  <a:pt x="7533573" y="8747255"/>
                </a:lnTo>
                <a:lnTo>
                  <a:pt x="753357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rot="-1335160">
            <a:off x="7889250" y="8558787"/>
            <a:ext cx="1102225" cy="1022313"/>
          </a:xfrm>
          <a:custGeom>
            <a:avLst/>
            <a:gdLst/>
            <a:ahLst/>
            <a:cxnLst/>
            <a:rect l="l" t="t" r="r" b="b"/>
            <a:pathLst>
              <a:path w="1102225" h="1022313">
                <a:moveTo>
                  <a:pt x="0" y="0"/>
                </a:moveTo>
                <a:lnTo>
                  <a:pt x="1102224" y="0"/>
                </a:lnTo>
                <a:lnTo>
                  <a:pt x="1102224" y="1022313"/>
                </a:lnTo>
                <a:lnTo>
                  <a:pt x="0" y="10223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rot="1373381">
            <a:off x="11998667" y="1731808"/>
            <a:ext cx="1156205" cy="1065154"/>
          </a:xfrm>
          <a:custGeom>
            <a:avLst/>
            <a:gdLst/>
            <a:ahLst/>
            <a:cxnLst/>
            <a:rect l="l" t="t" r="r" b="b"/>
            <a:pathLst>
              <a:path w="1156205" h="1065154">
                <a:moveTo>
                  <a:pt x="0" y="0"/>
                </a:moveTo>
                <a:lnTo>
                  <a:pt x="1156205" y="0"/>
                </a:lnTo>
                <a:lnTo>
                  <a:pt x="1156205" y="1065154"/>
                </a:lnTo>
                <a:lnTo>
                  <a:pt x="0" y="106515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rot="1838758">
            <a:off x="520910" y="2458240"/>
            <a:ext cx="1015580" cy="930525"/>
          </a:xfrm>
          <a:custGeom>
            <a:avLst/>
            <a:gdLst/>
            <a:ahLst/>
            <a:cxnLst/>
            <a:rect l="l" t="t" r="r" b="b"/>
            <a:pathLst>
              <a:path w="1015580" h="930525">
                <a:moveTo>
                  <a:pt x="0" y="0"/>
                </a:moveTo>
                <a:lnTo>
                  <a:pt x="1015580" y="0"/>
                </a:lnTo>
                <a:lnTo>
                  <a:pt x="1015580" y="930525"/>
                </a:lnTo>
                <a:lnTo>
                  <a:pt x="0" y="9305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5377304" y="1038405"/>
            <a:ext cx="1945616" cy="486404"/>
          </a:xfrm>
          <a:custGeom>
            <a:avLst/>
            <a:gdLst/>
            <a:ahLst/>
            <a:cxnLst/>
            <a:rect l="l" t="t" r="r" b="b"/>
            <a:pathLst>
              <a:path w="1945616" h="486404">
                <a:moveTo>
                  <a:pt x="0" y="0"/>
                </a:moveTo>
                <a:lnTo>
                  <a:pt x="1945615" y="0"/>
                </a:lnTo>
                <a:lnTo>
                  <a:pt x="1945615" y="486404"/>
                </a:lnTo>
                <a:lnTo>
                  <a:pt x="0" y="4864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AutoShape 4"/>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5" name="Freeform 5"/>
          <p:cNvSpPr/>
          <p:nvPr/>
        </p:nvSpPr>
        <p:spPr>
          <a:xfrm rot="-10800000">
            <a:off x="7033608" y="9258300"/>
            <a:ext cx="1826874" cy="456719"/>
          </a:xfrm>
          <a:custGeom>
            <a:avLst/>
            <a:gdLst/>
            <a:ahLst/>
            <a:cxnLst/>
            <a:rect l="l" t="t" r="r" b="b"/>
            <a:pathLst>
              <a:path w="1826874" h="456719">
                <a:moveTo>
                  <a:pt x="0" y="0"/>
                </a:moveTo>
                <a:lnTo>
                  <a:pt x="1826875" y="0"/>
                </a:lnTo>
                <a:lnTo>
                  <a:pt x="1826875" y="456719"/>
                </a:lnTo>
                <a:lnTo>
                  <a:pt x="0" y="45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7" name="Freeform 7"/>
          <p:cNvSpPr/>
          <p:nvPr/>
        </p:nvSpPr>
        <p:spPr>
          <a:xfrm>
            <a:off x="993608" y="1837017"/>
            <a:ext cx="1397842" cy="1442934"/>
          </a:xfrm>
          <a:custGeom>
            <a:avLst/>
            <a:gdLst/>
            <a:ahLst/>
            <a:cxnLst/>
            <a:rect l="l" t="t" r="r" b="b"/>
            <a:pathLst>
              <a:path w="1397842" h="1442934">
                <a:moveTo>
                  <a:pt x="0" y="0"/>
                </a:moveTo>
                <a:lnTo>
                  <a:pt x="1397841" y="0"/>
                </a:lnTo>
                <a:lnTo>
                  <a:pt x="1397841" y="1442934"/>
                </a:lnTo>
                <a:lnTo>
                  <a:pt x="0" y="14429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a:off x="1102548" y="5611009"/>
            <a:ext cx="1288901" cy="1288901"/>
          </a:xfrm>
          <a:custGeom>
            <a:avLst/>
            <a:gdLst/>
            <a:ahLst/>
            <a:cxnLst/>
            <a:rect l="l" t="t" r="r" b="b"/>
            <a:pathLst>
              <a:path w="1288901" h="1288901">
                <a:moveTo>
                  <a:pt x="0" y="0"/>
                </a:moveTo>
                <a:lnTo>
                  <a:pt x="1288901" y="0"/>
                </a:lnTo>
                <a:lnTo>
                  <a:pt x="1288901" y="1288901"/>
                </a:lnTo>
                <a:lnTo>
                  <a:pt x="0" y="12889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9617683" y="2084948"/>
            <a:ext cx="1199967" cy="1266455"/>
          </a:xfrm>
          <a:custGeom>
            <a:avLst/>
            <a:gdLst/>
            <a:ahLst/>
            <a:cxnLst/>
            <a:rect l="l" t="t" r="r" b="b"/>
            <a:pathLst>
              <a:path w="1199967" h="1266455">
                <a:moveTo>
                  <a:pt x="0" y="0"/>
                </a:moveTo>
                <a:lnTo>
                  <a:pt x="1199967" y="0"/>
                </a:lnTo>
                <a:lnTo>
                  <a:pt x="1199967" y="1266456"/>
                </a:lnTo>
                <a:lnTo>
                  <a:pt x="0" y="12664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9297343" y="5647404"/>
            <a:ext cx="1447341" cy="1447341"/>
          </a:xfrm>
          <a:custGeom>
            <a:avLst/>
            <a:gdLst/>
            <a:ahLst/>
            <a:cxnLst/>
            <a:rect l="l" t="t" r="r" b="b"/>
            <a:pathLst>
              <a:path w="1447341" h="1447341">
                <a:moveTo>
                  <a:pt x="0" y="0"/>
                </a:moveTo>
                <a:lnTo>
                  <a:pt x="1447341" y="0"/>
                </a:lnTo>
                <a:lnTo>
                  <a:pt x="1447341" y="1447341"/>
                </a:lnTo>
                <a:lnTo>
                  <a:pt x="0" y="14473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1" name="TextBox 11"/>
          <p:cNvSpPr txBox="1"/>
          <p:nvPr/>
        </p:nvSpPr>
        <p:spPr>
          <a:xfrm>
            <a:off x="4546757" y="1287214"/>
            <a:ext cx="9194485" cy="576504"/>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Các chức năng chính</a:t>
            </a:r>
          </a:p>
        </p:txBody>
      </p:sp>
      <p:sp>
        <p:nvSpPr>
          <p:cNvPr id="12" name="TextBox 12"/>
          <p:cNvSpPr txBox="1"/>
          <p:nvPr/>
        </p:nvSpPr>
        <p:spPr>
          <a:xfrm>
            <a:off x="2631031" y="2255589"/>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công ty</a:t>
            </a:r>
          </a:p>
        </p:txBody>
      </p:sp>
      <p:sp>
        <p:nvSpPr>
          <p:cNvPr id="13" name="TextBox 13"/>
          <p:cNvSpPr txBox="1"/>
          <p:nvPr/>
        </p:nvSpPr>
        <p:spPr>
          <a:xfrm>
            <a:off x="2855976" y="3073562"/>
            <a:ext cx="5699481" cy="229323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Thêm mới, chỉnh sửa thông tin công ty.</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Xem danh sách các công ty.</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Cập nhật chi tiết dữ liệu liên quan đến công ty.</a:t>
            </a:r>
          </a:p>
        </p:txBody>
      </p:sp>
      <p:sp>
        <p:nvSpPr>
          <p:cNvPr id="14" name="TextBox 14"/>
          <p:cNvSpPr txBox="1"/>
          <p:nvPr/>
        </p:nvSpPr>
        <p:spPr>
          <a:xfrm>
            <a:off x="2666124" y="6005737"/>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công việc</a:t>
            </a:r>
          </a:p>
        </p:txBody>
      </p:sp>
      <p:sp>
        <p:nvSpPr>
          <p:cNvPr id="15" name="TextBox 15"/>
          <p:cNvSpPr txBox="1"/>
          <p:nvPr/>
        </p:nvSpPr>
        <p:spPr>
          <a:xfrm>
            <a:off x="2891068" y="6823710"/>
            <a:ext cx="5969415" cy="139788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Tạo mới, chỉnh sửa công việc.</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Liên kết công việc với công ty liên quan.</a:t>
            </a:r>
          </a:p>
        </p:txBody>
      </p:sp>
      <p:sp>
        <p:nvSpPr>
          <p:cNvPr id="16" name="TextBox 16"/>
          <p:cNvSpPr txBox="1"/>
          <p:nvPr/>
        </p:nvSpPr>
        <p:spPr>
          <a:xfrm>
            <a:off x="11156169" y="2415281"/>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ứng viên</a:t>
            </a:r>
          </a:p>
        </p:txBody>
      </p:sp>
      <p:sp>
        <p:nvSpPr>
          <p:cNvPr id="17" name="TextBox 17"/>
          <p:cNvSpPr txBox="1"/>
          <p:nvPr/>
        </p:nvSpPr>
        <p:spPr>
          <a:xfrm>
            <a:off x="11156169" y="3109957"/>
            <a:ext cx="6889506" cy="229323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Thêm mới, chỉnh sửa thông tin ứng viên.</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Đề xuất công việc phù hợp với ứng viên</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Đề xuất kỹ năng mà ứng viên cần học</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Quản lý danh sách ứng viên phù hợp với từng vị trí tuyển dụng.</a:t>
            </a:r>
          </a:p>
        </p:txBody>
      </p:sp>
      <p:sp>
        <p:nvSpPr>
          <p:cNvPr id="18" name="TextBox 18"/>
          <p:cNvSpPr txBox="1"/>
          <p:nvPr/>
        </p:nvSpPr>
        <p:spPr>
          <a:xfrm>
            <a:off x="11020372" y="6108413"/>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Tìm kiếm và lọc</a:t>
            </a:r>
          </a:p>
        </p:txBody>
      </p:sp>
      <p:sp>
        <p:nvSpPr>
          <p:cNvPr id="19" name="TextBox 19"/>
          <p:cNvSpPr txBox="1"/>
          <p:nvPr/>
        </p:nvSpPr>
        <p:spPr>
          <a:xfrm>
            <a:off x="11020372" y="6803089"/>
            <a:ext cx="6242111" cy="1845564"/>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Hỗ trợ tìm kiếm dữ liệu liên quan đến công việc, ứng viên hoặc công ty dựa trên nhiều tiêu chí như tên, vị trí, kỹ năng, và các thông tin khác.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flipH="1">
            <a:off x="12641440" y="3519841"/>
            <a:ext cx="4617860" cy="3538435"/>
          </a:xfrm>
          <a:custGeom>
            <a:avLst/>
            <a:gdLst/>
            <a:ahLst/>
            <a:cxnLst/>
            <a:rect l="l" t="t" r="r" b="b"/>
            <a:pathLst>
              <a:path w="4617860" h="3538435">
                <a:moveTo>
                  <a:pt x="4617860" y="0"/>
                </a:moveTo>
                <a:lnTo>
                  <a:pt x="0" y="0"/>
                </a:lnTo>
                <a:lnTo>
                  <a:pt x="0" y="3538436"/>
                </a:lnTo>
                <a:lnTo>
                  <a:pt x="4617860" y="3538436"/>
                </a:lnTo>
                <a:lnTo>
                  <a:pt x="46178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grpSp>
        <p:nvGrpSpPr>
          <p:cNvPr id="4" name="Group 4"/>
          <p:cNvGrpSpPr/>
          <p:nvPr/>
        </p:nvGrpSpPr>
        <p:grpSpPr>
          <a:xfrm>
            <a:off x="12288826" y="3228723"/>
            <a:ext cx="1602912" cy="1582928"/>
            <a:chOff x="0" y="0"/>
            <a:chExt cx="2137216" cy="2110570"/>
          </a:xfrm>
        </p:grpSpPr>
        <p:sp>
          <p:nvSpPr>
            <p:cNvPr id="5" name="Freeform 5"/>
            <p:cNvSpPr/>
            <p:nvPr/>
          </p:nvSpPr>
          <p:spPr>
            <a:xfrm>
              <a:off x="0" y="390112"/>
              <a:ext cx="2137216" cy="1720459"/>
            </a:xfrm>
            <a:custGeom>
              <a:avLst/>
              <a:gdLst/>
              <a:ahLst/>
              <a:cxnLst/>
              <a:rect l="l" t="t" r="r" b="b"/>
              <a:pathLst>
                <a:path w="2137216" h="1720459">
                  <a:moveTo>
                    <a:pt x="0" y="0"/>
                  </a:moveTo>
                  <a:lnTo>
                    <a:pt x="2137216" y="0"/>
                  </a:lnTo>
                  <a:lnTo>
                    <a:pt x="2137216" y="1720458"/>
                  </a:lnTo>
                  <a:lnTo>
                    <a:pt x="0" y="1720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19915" y="0"/>
              <a:ext cx="846918" cy="780223"/>
            </a:xfrm>
            <a:custGeom>
              <a:avLst/>
              <a:gdLst/>
              <a:ahLst/>
              <a:cxnLst/>
              <a:rect l="l" t="t" r="r" b="b"/>
              <a:pathLst>
                <a:path w="846918" h="780223">
                  <a:moveTo>
                    <a:pt x="0" y="0"/>
                  </a:moveTo>
                  <a:lnTo>
                    <a:pt x="846918" y="0"/>
                  </a:lnTo>
                  <a:lnTo>
                    <a:pt x="846918" y="780223"/>
                  </a:lnTo>
                  <a:lnTo>
                    <a:pt x="0" y="7802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51867" y="20773"/>
              <a:ext cx="861940" cy="799450"/>
            </a:xfrm>
            <a:custGeom>
              <a:avLst/>
              <a:gdLst/>
              <a:ahLst/>
              <a:cxnLst/>
              <a:rect l="l" t="t" r="r" b="b"/>
              <a:pathLst>
                <a:path w="861940" h="799450">
                  <a:moveTo>
                    <a:pt x="0" y="0"/>
                  </a:moveTo>
                  <a:lnTo>
                    <a:pt x="861940" y="0"/>
                  </a:lnTo>
                  <a:lnTo>
                    <a:pt x="861940" y="799449"/>
                  </a:lnTo>
                  <a:lnTo>
                    <a:pt x="0" y="7994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grpSp>
      <p:sp>
        <p:nvSpPr>
          <p:cNvPr id="8" name="Freeform 8"/>
          <p:cNvSpPr/>
          <p:nvPr/>
        </p:nvSpPr>
        <p:spPr>
          <a:xfrm rot="-10800000">
            <a:off x="2523296" y="3847030"/>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rot="-10800000">
            <a:off x="6881968" y="8113190"/>
            <a:ext cx="1826874" cy="456719"/>
          </a:xfrm>
          <a:custGeom>
            <a:avLst/>
            <a:gdLst/>
            <a:ahLst/>
            <a:cxnLst/>
            <a:rect l="l" t="t" r="r" b="b"/>
            <a:pathLst>
              <a:path w="1826874" h="456719">
                <a:moveTo>
                  <a:pt x="0" y="0"/>
                </a:moveTo>
                <a:lnTo>
                  <a:pt x="1826874" y="0"/>
                </a:lnTo>
                <a:lnTo>
                  <a:pt x="1826874" y="456719"/>
                </a:lnTo>
                <a:lnTo>
                  <a:pt x="0" y="4567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1" name="Freeform 11"/>
          <p:cNvSpPr/>
          <p:nvPr/>
        </p:nvSpPr>
        <p:spPr>
          <a:xfrm>
            <a:off x="1028700" y="2375510"/>
            <a:ext cx="10329396" cy="7407950"/>
          </a:xfrm>
          <a:custGeom>
            <a:avLst/>
            <a:gdLst/>
            <a:ahLst/>
            <a:cxnLst/>
            <a:rect l="l" t="t" r="r" b="b"/>
            <a:pathLst>
              <a:path w="10329396" h="7407950">
                <a:moveTo>
                  <a:pt x="0" y="0"/>
                </a:moveTo>
                <a:lnTo>
                  <a:pt x="10329396" y="0"/>
                </a:lnTo>
                <a:lnTo>
                  <a:pt x="10329396" y="7407950"/>
                </a:lnTo>
                <a:lnTo>
                  <a:pt x="0" y="7407950"/>
                </a:lnTo>
                <a:lnTo>
                  <a:pt x="0" y="0"/>
                </a:lnTo>
                <a:close/>
              </a:path>
            </a:pathLst>
          </a:custGeom>
          <a:blipFill>
            <a:blip r:embed="rId16"/>
            <a:stretch>
              <a:fillRect/>
            </a:stretch>
          </a:blipFill>
        </p:spPr>
        <p:txBody>
          <a:bodyPr/>
          <a:lstStyle/>
          <a:p>
            <a:endParaRPr lang="en-US">
              <a:latin typeface="Times New Roman" panose="02020603050405020304" pitchFamily="18" charset="0"/>
            </a:endParaRPr>
          </a:p>
        </p:txBody>
      </p:sp>
      <p:sp>
        <p:nvSpPr>
          <p:cNvPr id="12" name="TextBox 12"/>
          <p:cNvSpPr txBox="1"/>
          <p:nvPr/>
        </p:nvSpPr>
        <p:spPr>
          <a:xfrm>
            <a:off x="12755192" y="5136659"/>
            <a:ext cx="4390357" cy="65883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Class diagram</a:t>
            </a:r>
          </a:p>
        </p:txBody>
      </p:sp>
      <p:sp>
        <p:nvSpPr>
          <p:cNvPr id="13" name="TextBox 13"/>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2: PHÂN TÍCH VÀ THIẾT KẾ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rot="-10800000">
            <a:off x="2523296" y="3847030"/>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rot="-10800000">
            <a:off x="6881968" y="8113190"/>
            <a:ext cx="1826874" cy="456719"/>
          </a:xfrm>
          <a:custGeom>
            <a:avLst/>
            <a:gdLst/>
            <a:ahLst/>
            <a:cxnLst/>
            <a:rect l="l" t="t" r="r" b="b"/>
            <a:pathLst>
              <a:path w="1826874" h="456719">
                <a:moveTo>
                  <a:pt x="0" y="0"/>
                </a:moveTo>
                <a:lnTo>
                  <a:pt x="1826874" y="0"/>
                </a:lnTo>
                <a:lnTo>
                  <a:pt x="1826874" y="456719"/>
                </a:lnTo>
                <a:lnTo>
                  <a:pt x="0" y="456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flipH="1">
            <a:off x="1979064" y="3519841"/>
            <a:ext cx="4617860" cy="3538435"/>
          </a:xfrm>
          <a:custGeom>
            <a:avLst/>
            <a:gdLst/>
            <a:ahLst/>
            <a:cxnLst/>
            <a:rect l="l" t="t" r="r" b="b"/>
            <a:pathLst>
              <a:path w="4617860" h="3538435">
                <a:moveTo>
                  <a:pt x="4617860" y="0"/>
                </a:moveTo>
                <a:lnTo>
                  <a:pt x="0" y="0"/>
                </a:lnTo>
                <a:lnTo>
                  <a:pt x="0" y="3538436"/>
                </a:lnTo>
                <a:lnTo>
                  <a:pt x="4617860" y="3538436"/>
                </a:lnTo>
                <a:lnTo>
                  <a:pt x="46178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grpSp>
        <p:nvGrpSpPr>
          <p:cNvPr id="6" name="Group 6"/>
          <p:cNvGrpSpPr/>
          <p:nvPr/>
        </p:nvGrpSpPr>
        <p:grpSpPr>
          <a:xfrm>
            <a:off x="1626449" y="3228723"/>
            <a:ext cx="1602912" cy="1582928"/>
            <a:chOff x="0" y="0"/>
            <a:chExt cx="2137216" cy="2110570"/>
          </a:xfrm>
        </p:grpSpPr>
        <p:sp>
          <p:nvSpPr>
            <p:cNvPr id="7" name="Freeform 7"/>
            <p:cNvSpPr/>
            <p:nvPr/>
          </p:nvSpPr>
          <p:spPr>
            <a:xfrm>
              <a:off x="0" y="390112"/>
              <a:ext cx="2137216" cy="1720459"/>
            </a:xfrm>
            <a:custGeom>
              <a:avLst/>
              <a:gdLst/>
              <a:ahLst/>
              <a:cxnLst/>
              <a:rect l="l" t="t" r="r" b="b"/>
              <a:pathLst>
                <a:path w="2137216" h="1720459">
                  <a:moveTo>
                    <a:pt x="0" y="0"/>
                  </a:moveTo>
                  <a:lnTo>
                    <a:pt x="2137216" y="0"/>
                  </a:lnTo>
                  <a:lnTo>
                    <a:pt x="2137216" y="1720458"/>
                  </a:lnTo>
                  <a:lnTo>
                    <a:pt x="0" y="1720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a:off x="1019915" y="0"/>
              <a:ext cx="846918" cy="780223"/>
            </a:xfrm>
            <a:custGeom>
              <a:avLst/>
              <a:gdLst/>
              <a:ahLst/>
              <a:cxnLst/>
              <a:rect l="l" t="t" r="r" b="b"/>
              <a:pathLst>
                <a:path w="846918" h="780223">
                  <a:moveTo>
                    <a:pt x="0" y="0"/>
                  </a:moveTo>
                  <a:lnTo>
                    <a:pt x="846918" y="0"/>
                  </a:lnTo>
                  <a:lnTo>
                    <a:pt x="846918" y="780223"/>
                  </a:lnTo>
                  <a:lnTo>
                    <a:pt x="0" y="7802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51867" y="20773"/>
              <a:ext cx="861940" cy="799450"/>
            </a:xfrm>
            <a:custGeom>
              <a:avLst/>
              <a:gdLst/>
              <a:ahLst/>
              <a:cxnLst/>
              <a:rect l="l" t="t" r="r" b="b"/>
              <a:pathLst>
                <a:path w="861940" h="799450">
                  <a:moveTo>
                    <a:pt x="0" y="0"/>
                  </a:moveTo>
                  <a:lnTo>
                    <a:pt x="861940" y="0"/>
                  </a:lnTo>
                  <a:lnTo>
                    <a:pt x="861940" y="799449"/>
                  </a:lnTo>
                  <a:lnTo>
                    <a:pt x="0" y="7994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grpSp>
      <p:sp>
        <p:nvSpPr>
          <p:cNvPr id="10" name="Freeform 10"/>
          <p:cNvSpPr/>
          <p:nvPr/>
        </p:nvSpPr>
        <p:spPr>
          <a:xfrm>
            <a:off x="7384118" y="606687"/>
            <a:ext cx="10238224" cy="9073626"/>
          </a:xfrm>
          <a:custGeom>
            <a:avLst/>
            <a:gdLst/>
            <a:ahLst/>
            <a:cxnLst/>
            <a:rect l="l" t="t" r="r" b="b"/>
            <a:pathLst>
              <a:path w="10238224" h="9073626">
                <a:moveTo>
                  <a:pt x="0" y="0"/>
                </a:moveTo>
                <a:lnTo>
                  <a:pt x="10238224" y="0"/>
                </a:lnTo>
                <a:lnTo>
                  <a:pt x="10238224" y="9073626"/>
                </a:lnTo>
                <a:lnTo>
                  <a:pt x="0" y="9073626"/>
                </a:lnTo>
                <a:lnTo>
                  <a:pt x="0" y="0"/>
                </a:lnTo>
                <a:close/>
              </a:path>
            </a:pathLst>
          </a:custGeom>
          <a:blipFill>
            <a:blip r:embed="rId14"/>
            <a:stretch>
              <a:fillRect/>
            </a:stretch>
          </a:blipFill>
        </p:spPr>
        <p:txBody>
          <a:bodyPr/>
          <a:lstStyle/>
          <a:p>
            <a:endParaRPr lang="en-US">
              <a:latin typeface="Times New Roman" panose="02020603050405020304" pitchFamily="18" charset="0"/>
            </a:endParaRPr>
          </a:p>
        </p:txBody>
      </p:sp>
      <p:sp>
        <p:nvSpPr>
          <p:cNvPr id="11" name="TextBox 11"/>
          <p:cNvSpPr txBox="1"/>
          <p:nvPr/>
        </p:nvSpPr>
        <p:spPr>
          <a:xfrm>
            <a:off x="2092815" y="4799242"/>
            <a:ext cx="4390357" cy="137698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Database Diagramm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rot="-10800000">
            <a:off x="611266" y="1089435"/>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rot="-10800000">
            <a:off x="15744787" y="9029941"/>
            <a:ext cx="1826874" cy="456719"/>
          </a:xfrm>
          <a:custGeom>
            <a:avLst/>
            <a:gdLst/>
            <a:ahLst/>
            <a:cxnLst/>
            <a:rect l="l" t="t" r="r" b="b"/>
            <a:pathLst>
              <a:path w="1826874" h="456719">
                <a:moveTo>
                  <a:pt x="0" y="0"/>
                </a:moveTo>
                <a:lnTo>
                  <a:pt x="1826874" y="0"/>
                </a:lnTo>
                <a:lnTo>
                  <a:pt x="1826874" y="456718"/>
                </a:lnTo>
                <a:lnTo>
                  <a:pt x="0" y="456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grpSp>
        <p:nvGrpSpPr>
          <p:cNvPr id="6" name="Group 6"/>
          <p:cNvGrpSpPr/>
          <p:nvPr/>
        </p:nvGrpSpPr>
        <p:grpSpPr>
          <a:xfrm>
            <a:off x="377500" y="2588199"/>
            <a:ext cx="5396112" cy="6670101"/>
            <a:chOff x="0" y="0"/>
            <a:chExt cx="1421198" cy="1756734"/>
          </a:xfrm>
        </p:grpSpPr>
        <p:sp>
          <p:nvSpPr>
            <p:cNvPr id="7" name="Freeform 7"/>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0E7F9C"/>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8" name="TextBox 8"/>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9" name="TextBox 9"/>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3: HIỆN THỰC</a:t>
            </a:r>
          </a:p>
        </p:txBody>
      </p:sp>
      <p:sp>
        <p:nvSpPr>
          <p:cNvPr id="10" name="TextBox 10"/>
          <p:cNvSpPr txBox="1"/>
          <p:nvPr/>
        </p:nvSpPr>
        <p:spPr>
          <a:xfrm>
            <a:off x="552610" y="3437225"/>
            <a:ext cx="5045892" cy="4848225"/>
          </a:xfrm>
          <a:prstGeom prst="rect">
            <a:avLst/>
          </a:prstGeom>
        </p:spPr>
        <p:txBody>
          <a:bodyPr lIns="0" tIns="0" rIns="0" bIns="0" rtlCol="0" anchor="t">
            <a:spAutoFit/>
          </a:bodyPr>
          <a:lstStyle/>
          <a:p>
            <a:pPr algn="l">
              <a:lnSpc>
                <a:spcPts val="4200"/>
              </a:lnSpc>
              <a:spcBef>
                <a:spcPct val="0"/>
              </a:spcBef>
            </a:pPr>
            <a:r>
              <a:rPr lang="en-US" sz="3000" b="1">
                <a:solidFill>
                  <a:srgbClr val="FFFFFF"/>
                </a:solidFill>
                <a:latin typeface="Times New Roman" panose="02020603050405020304" pitchFamily="18" charset="0"/>
                <a:ea typeface="Times New Roman Bold"/>
                <a:cs typeface="Times New Roman" panose="02020603050405020304" pitchFamily="18" charset="0"/>
                <a:sym typeface="Times New Roman Bold"/>
              </a:rPr>
              <a:t>Công nghệ sử dụng</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Backend: Spring Boot, Spring Security, Spring Data JPA</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Frontend: Thymeleaf, HTML, CSS, JavaScript</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Database: MariaDB</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Build Tool: Gradle</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IDE: IntelliJ IDEA</a:t>
            </a:r>
          </a:p>
        </p:txBody>
      </p:sp>
      <p:grpSp>
        <p:nvGrpSpPr>
          <p:cNvPr id="11" name="Group 11"/>
          <p:cNvGrpSpPr/>
          <p:nvPr/>
        </p:nvGrpSpPr>
        <p:grpSpPr>
          <a:xfrm>
            <a:off x="6445944" y="2588199"/>
            <a:ext cx="5396112" cy="6670101"/>
            <a:chOff x="0" y="0"/>
            <a:chExt cx="1421198" cy="1756734"/>
          </a:xfrm>
        </p:grpSpPr>
        <p:sp>
          <p:nvSpPr>
            <p:cNvPr id="12" name="Freeform 12"/>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FFDE59"/>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13" name="TextBox 13"/>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14" name="TextBox 14"/>
          <p:cNvSpPr txBox="1"/>
          <p:nvPr/>
        </p:nvSpPr>
        <p:spPr>
          <a:xfrm>
            <a:off x="6904658" y="3170525"/>
            <a:ext cx="4303575" cy="5381625"/>
          </a:xfrm>
          <a:prstGeom prst="rect">
            <a:avLst/>
          </a:prstGeom>
        </p:spPr>
        <p:txBody>
          <a:bodyPr lIns="0" tIns="0" rIns="0" bIns="0" rtlCol="0" anchor="t">
            <a:spAutoFit/>
          </a:bodyPr>
          <a:lstStyle/>
          <a:p>
            <a:pPr algn="l">
              <a:lnSpc>
                <a:spcPts val="4200"/>
              </a:lnSpc>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Cấu hình phần cứng:</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CPU: Intel Core i7</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RAM: 8GB trở lên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Ổ cứng: Ổ SSD 256GB hoặc lớn hơn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Màn hình: Độ phân giải Full HD (1920x1080) trở lên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Kết nối Internet: Tốc độ ổn định</a:t>
            </a:r>
          </a:p>
        </p:txBody>
      </p:sp>
      <p:grpSp>
        <p:nvGrpSpPr>
          <p:cNvPr id="15" name="Group 15"/>
          <p:cNvGrpSpPr/>
          <p:nvPr/>
        </p:nvGrpSpPr>
        <p:grpSpPr>
          <a:xfrm>
            <a:off x="12514388" y="2588199"/>
            <a:ext cx="5396112" cy="6670101"/>
            <a:chOff x="0" y="0"/>
            <a:chExt cx="1421198" cy="1756734"/>
          </a:xfrm>
        </p:grpSpPr>
        <p:sp>
          <p:nvSpPr>
            <p:cNvPr id="16" name="Freeform 16"/>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F5F5F5"/>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17" name="TextBox 17"/>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18" name="TextBox 18"/>
          <p:cNvSpPr txBox="1"/>
          <p:nvPr/>
        </p:nvSpPr>
        <p:spPr>
          <a:xfrm>
            <a:off x="12669955" y="2731135"/>
            <a:ext cx="4881880" cy="6527165"/>
          </a:xfrm>
          <a:prstGeom prst="rect">
            <a:avLst/>
          </a:prstGeom>
        </p:spPr>
        <p:txBody>
          <a:bodyPr lIns="0" tIns="0" rIns="0" bIns="0" rtlCol="0" anchor="t">
            <a:spAutoFit/>
          </a:bodyPr>
          <a:lstStyle/>
          <a:p>
            <a:pPr algn="l">
              <a:lnSpc>
                <a:spcPts val="4200"/>
              </a:lnSpc>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Cấu hình phần mềm:</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Hệ điều hành: Windows 10/11, macOS, hoặc Linux</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 JDK: Phiên bản 8 hoặc cao hơn</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IDE: IntelliJ IDEA, Spring Tool Suite</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Spring Boot: Phiên bản mới nhất</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Database: MariaDB</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Web Server: Spring Boot</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Trình duyệt: Google Chrome...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818903" y="1801564"/>
            <a:ext cx="16276834" cy="8077379"/>
          </a:xfrm>
          <a:custGeom>
            <a:avLst/>
            <a:gdLst/>
            <a:ahLst/>
            <a:cxnLst/>
            <a:rect l="l" t="t" r="r" b="b"/>
            <a:pathLst>
              <a:path w="16276834" h="8077379">
                <a:moveTo>
                  <a:pt x="0" y="0"/>
                </a:moveTo>
                <a:lnTo>
                  <a:pt x="16276834" y="0"/>
                </a:lnTo>
                <a:lnTo>
                  <a:pt x="16276834" y="8077379"/>
                </a:lnTo>
                <a:lnTo>
                  <a:pt x="0" y="8077379"/>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chính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2001589"/>
            <a:ext cx="8115300" cy="3864912"/>
          </a:xfrm>
          <a:custGeom>
            <a:avLst/>
            <a:gdLst/>
            <a:ahLst/>
            <a:cxnLst/>
            <a:rect l="l" t="t" r="r" b="b"/>
            <a:pathLst>
              <a:path w="8115300" h="3864912">
                <a:moveTo>
                  <a:pt x="0" y="0"/>
                </a:moveTo>
                <a:lnTo>
                  <a:pt x="8115300" y="0"/>
                </a:lnTo>
                <a:lnTo>
                  <a:pt x="8115300" y="3864912"/>
                </a:lnTo>
                <a:lnTo>
                  <a:pt x="0" y="3864912"/>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464587" y="5666476"/>
            <a:ext cx="8115300" cy="3864912"/>
          </a:xfrm>
          <a:custGeom>
            <a:avLst/>
            <a:gdLst/>
            <a:ahLst/>
            <a:cxnLst/>
            <a:rect l="l" t="t" r="r" b="b"/>
            <a:pathLst>
              <a:path w="8115300" h="3864912">
                <a:moveTo>
                  <a:pt x="0" y="0"/>
                </a:moveTo>
                <a:lnTo>
                  <a:pt x="8115300" y="0"/>
                </a:lnTo>
                <a:lnTo>
                  <a:pt x="8115300" y="3864911"/>
                </a:lnTo>
                <a:lnTo>
                  <a:pt x="0" y="3864911"/>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danh sách ứng viên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804047"/>
          </a:xfrm>
          <a:custGeom>
            <a:avLst/>
            <a:gdLst/>
            <a:ahLst/>
            <a:cxnLst/>
            <a:rect l="l" t="t" r="r" b="b"/>
            <a:pathLst>
              <a:path w="8115300" h="3804047">
                <a:moveTo>
                  <a:pt x="0" y="0"/>
                </a:moveTo>
                <a:lnTo>
                  <a:pt x="8115300" y="0"/>
                </a:lnTo>
                <a:lnTo>
                  <a:pt x="8115300" y="3804047"/>
                </a:lnTo>
                <a:lnTo>
                  <a:pt x="0" y="3804047"/>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144000" y="5805636"/>
            <a:ext cx="8115300" cy="3773615"/>
          </a:xfrm>
          <a:custGeom>
            <a:avLst/>
            <a:gdLst/>
            <a:ahLst/>
            <a:cxnLst/>
            <a:rect l="l" t="t" r="r" b="b"/>
            <a:pathLst>
              <a:path w="8115300" h="3773615">
                <a:moveTo>
                  <a:pt x="0" y="0"/>
                </a:moveTo>
                <a:lnTo>
                  <a:pt x="8115300" y="0"/>
                </a:lnTo>
                <a:lnTo>
                  <a:pt x="8115300" y="3773615"/>
                </a:lnTo>
                <a:lnTo>
                  <a:pt x="0" y="3773615"/>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ứng viên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711</Words>
  <Application>Microsoft Office PowerPoint</Application>
  <PresentationFormat>Custom</PresentationFormat>
  <Paragraphs>91</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week_05_PhamDangkhoi_21042951_BaoCaoDeTai</dc:title>
  <cp:lastModifiedBy>Phạm Đăng Khôi</cp:lastModifiedBy>
  <cp:revision>2</cp:revision>
  <dcterms:created xsi:type="dcterms:W3CDTF">2006-08-16T00:00:00Z</dcterms:created>
  <dcterms:modified xsi:type="dcterms:W3CDTF">2024-12-14T16:20:11Z</dcterms:modified>
  <dc:identifier>DAGZRo9HYtc</dc:identifier>
</cp:coreProperties>
</file>